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IBM Plex Sans"/>
      <p:regular r:id="rId27"/>
      <p:bold r:id="rId28"/>
      <p:italic r:id="rId29"/>
      <p:boldItalic r:id="rId30"/>
    </p:embeddedFont>
    <p:embeddedFont>
      <p:font typeface="IBM Plex Sans Medium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IBMPlexSans-bold.fntdata"/><Relationship Id="rId27" Type="http://schemas.openxmlformats.org/officeDocument/2006/relationships/font" Target="fonts/IBMPlexSans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BMPlexSans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BMPlexSansMedium-regular.fntdata"/><Relationship Id="rId30" Type="http://schemas.openxmlformats.org/officeDocument/2006/relationships/font" Target="fonts/IBMPlexSans-boldItalic.fntdata"/><Relationship Id="rId11" Type="http://schemas.openxmlformats.org/officeDocument/2006/relationships/slide" Target="slides/slide5.xml"/><Relationship Id="rId33" Type="http://schemas.openxmlformats.org/officeDocument/2006/relationships/font" Target="fonts/IBMPlexSansMedium-italic.fntdata"/><Relationship Id="rId10" Type="http://schemas.openxmlformats.org/officeDocument/2006/relationships/slide" Target="slides/slide4.xml"/><Relationship Id="rId32" Type="http://schemas.openxmlformats.org/officeDocument/2006/relationships/font" Target="fonts/IBMPlexSansMedium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IBMPlexSansMedium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nktr.ee/davisdsc" TargetMode="External"/><Relationship Id="rId3" Type="http://schemas.openxmlformats.org/officeDocument/2006/relationships/hyperlink" Target="https://davisdsc.us19.list-manage.com/track/click?u=3491928c1ffbd9d8aea57b2c4&amp;id=9b498303e0&amp;e=417810678f" TargetMode="External"/><Relationship Id="rId4" Type="http://schemas.openxmlformats.org/officeDocument/2006/relationships/hyperlink" Target="http://www.davisdsc.com" TargetMode="External"/><Relationship Id="rId5" Type="http://schemas.openxmlformats.org/officeDocument/2006/relationships/hyperlink" Target="http://www.facebook.com/data.ucd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ursera.org/articles/types-of-machine-learning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f255d2f7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2cf255d2f7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6feb0edd5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6feb0edd5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feb0edd5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feb0edd5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0d89525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d0d89525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f255d2f7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cf255d2f7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162">
                <a:solidFill>
                  <a:schemeClr val="dk1"/>
                </a:solidFill>
              </a:rPr>
              <a:t>The dataset includes 244 instances that regroup a data of two regions of Algeria,namely the Bejaia region located in the northeast of Algeria and the Sidi Bel-abbes region located in the northwest of Algeria.</a:t>
            </a:r>
            <a:endParaRPr sz="116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162">
                <a:solidFill>
                  <a:schemeClr val="dk1"/>
                </a:solidFill>
              </a:rPr>
              <a:t>122 instances for each region.</a:t>
            </a:r>
            <a:endParaRPr sz="116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62">
                <a:solidFill>
                  <a:schemeClr val="dk1"/>
                </a:solidFill>
              </a:rPr>
              <a:t>The period from June 2012 to September 2012. The dataset includes 11 attribues and 1 output attribue (class) The 244 instances have been classified into fire(138 classes) and not fire (106 classes) classes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feb0edd5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6feb0edd5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16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162">
                <a:solidFill>
                  <a:schemeClr val="dk1"/>
                </a:solidFill>
              </a:rPr>
              <a:t>122 instances for each region.</a:t>
            </a:r>
            <a:endParaRPr sz="116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62">
                <a:solidFill>
                  <a:schemeClr val="dk1"/>
                </a:solidFill>
              </a:rPr>
              <a:t>The period from June 2012 to September 2012. The dataset includes 11 attribues and 1 output attribue (class) The 244 instances have been classified into fire(138 classes) and not fire (106 classes) classes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feb0edd5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feb0edd5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fdd3d1cc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cfdd3d1cc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run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f23d318d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cf23d318d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fd12ef29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26fd12ef29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QR code in case ppl need to sign in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https://linktr.ee/davisdsc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 u="sng">
                <a:solidFill>
                  <a:srgbClr val="007C89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https://discord.gg/zCPRKHdM7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www.davisdsc.com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www.facebook.com/data.ucd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f23d318d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cf23d318d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fdd3d1cc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cfdd3d1cc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cf23d318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cf23d318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f23d318d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f23d318d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f76077e7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cf76077e7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https://www.coursera.org/articles/types-of-machine-learning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f76077e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f76077e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d046ab7c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d046ab7c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feb0edd5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feb0edd5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ffdc0ed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ffdc0ed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feb0edd5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6feb0edd5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9E8F6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olab.google/" TargetMode="External"/><Relationship Id="rId4" Type="http://schemas.openxmlformats.org/officeDocument/2006/relationships/hyperlink" Target="https://tinyurl.com/p3mjfdtd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ischoolonline.berkeley.edu/blog/what-is-machine-learning/" TargetMode="External"/><Relationship Id="rId4" Type="http://schemas.openxmlformats.org/officeDocument/2006/relationships/hyperlink" Target="https://tinyurl.com/mvv2b3t2" TargetMode="External"/><Relationship Id="rId5" Type="http://schemas.openxmlformats.org/officeDocument/2006/relationships/hyperlink" Target="https://towardsdatascience.com/a-gentle-introduction-to-exploratory-data-analysis-f11d843b8184" TargetMode="External"/><Relationship Id="rId6" Type="http://schemas.openxmlformats.org/officeDocument/2006/relationships/hyperlink" Target="https://www.datacamp.com/tutorial/seaborn-python-tutoria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olab.research.google.com/drive/1CL73eiIrPtgPvC4XIxQ5no5qMdbiAuCK?usp=sharing" TargetMode="External"/><Relationship Id="rId4" Type="http://schemas.openxmlformats.org/officeDocument/2006/relationships/hyperlink" Target="https://www.kaggle.com/datasets/sudhanshu432/algerian-forest-fires-cleaned-dataset" TargetMode="External"/><Relationship Id="rId5" Type="http://schemas.openxmlformats.org/officeDocument/2006/relationships/hyperlink" Target="https://www.kaggle.com/code/sudhanshu432/eda-and-fe-algerian-forest-fires-dataset" TargetMode="External"/><Relationship Id="rId6" Type="http://schemas.openxmlformats.org/officeDocument/2006/relationships/hyperlink" Target="https://www.kaggle.com/code/sudhanshu432/algerian-forest-fires-prediction-regression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4048" y="-2643800"/>
            <a:ext cx="2448875" cy="24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825" y="-2045928"/>
            <a:ext cx="1828800" cy="182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2098" y="-2470802"/>
            <a:ext cx="2470054" cy="22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/>
          <p:nvPr/>
        </p:nvSpPr>
        <p:spPr>
          <a:xfrm>
            <a:off x="942800" y="4130725"/>
            <a:ext cx="1828800" cy="251400"/>
          </a:xfrm>
          <a:prstGeom prst="rect">
            <a:avLst/>
          </a:prstGeom>
          <a:solidFill>
            <a:srgbClr val="8EB3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5"/>
          <p:cNvSpPr/>
          <p:nvPr/>
        </p:nvSpPr>
        <p:spPr>
          <a:xfrm>
            <a:off x="3467150" y="4130725"/>
            <a:ext cx="1948800" cy="251400"/>
          </a:xfrm>
          <a:prstGeom prst="rect">
            <a:avLst/>
          </a:prstGeom>
          <a:solidFill>
            <a:srgbClr val="8EB3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5"/>
          <p:cNvSpPr/>
          <p:nvPr/>
        </p:nvSpPr>
        <p:spPr>
          <a:xfrm>
            <a:off x="6402650" y="4130725"/>
            <a:ext cx="1745100" cy="251400"/>
          </a:xfrm>
          <a:prstGeom prst="rect">
            <a:avLst/>
          </a:prstGeom>
          <a:solidFill>
            <a:srgbClr val="8EB3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5"/>
          <p:cNvSpPr txBox="1"/>
          <p:nvPr>
            <p:ph type="ctrTitle"/>
          </p:nvPr>
        </p:nvSpPr>
        <p:spPr>
          <a:xfrm>
            <a:off x="352350" y="1478388"/>
            <a:ext cx="84393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800">
                <a:latin typeface="IBM Plex Sans Medium"/>
                <a:ea typeface="IBM Plex Sans Medium"/>
                <a:cs typeface="IBM Plex Sans Medium"/>
                <a:sym typeface="IBM Plex Sans Medium"/>
              </a:rPr>
              <a:t>ML Project </a:t>
            </a:r>
            <a:r>
              <a:rPr lang="en" sz="4800">
                <a:latin typeface="IBM Plex Sans Medium"/>
                <a:ea typeface="IBM Plex Sans Medium"/>
                <a:cs typeface="IBM Plex Sans Medium"/>
                <a:sym typeface="IBM Plex Sans Medium"/>
              </a:rPr>
              <a:t>Workshop 1</a:t>
            </a:r>
            <a:endParaRPr sz="48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6" name="Google Shape;106;p25"/>
          <p:cNvSpPr txBox="1"/>
          <p:nvPr/>
        </p:nvSpPr>
        <p:spPr>
          <a:xfrm>
            <a:off x="636450" y="630150"/>
            <a:ext cx="2754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155CC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Davis Data Science Club</a:t>
            </a:r>
            <a:endParaRPr b="0" i="0" sz="1800" u="none" cap="none" strike="noStrike">
              <a:solidFill>
                <a:srgbClr val="1155CC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7" name="Google Shape;107;p25"/>
          <p:cNvSpPr txBox="1"/>
          <p:nvPr/>
        </p:nvSpPr>
        <p:spPr>
          <a:xfrm>
            <a:off x="5925193" y="3564675"/>
            <a:ext cx="27000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Visualizations</a:t>
            </a:r>
            <a:endParaRPr b="0" i="0" sz="2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8" name="Google Shape;108;p25"/>
          <p:cNvSpPr txBox="1"/>
          <p:nvPr/>
        </p:nvSpPr>
        <p:spPr>
          <a:xfrm>
            <a:off x="756502" y="3564675"/>
            <a:ext cx="22014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ML Overview</a:t>
            </a:r>
            <a:endParaRPr sz="2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9" name="Google Shape;109;p25"/>
          <p:cNvSpPr txBox="1"/>
          <p:nvPr/>
        </p:nvSpPr>
        <p:spPr>
          <a:xfrm>
            <a:off x="3340850" y="3564675"/>
            <a:ext cx="2201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Python</a:t>
            </a:r>
            <a:endParaRPr i="0" sz="2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0" name="Google Shape;110;p25"/>
          <p:cNvPicPr preferRelativeResize="0"/>
          <p:nvPr/>
        </p:nvPicPr>
        <p:blipFill rotWithShape="1">
          <a:blip r:embed="rId6">
            <a:alphaModFix/>
          </a:blip>
          <a:srcRect b="18481" l="18608" r="19322" t="19790"/>
          <a:stretch/>
        </p:blipFill>
        <p:spPr>
          <a:xfrm>
            <a:off x="7828925" y="232950"/>
            <a:ext cx="1120851" cy="111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Common ML Algorithms: Random Forest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123" y="1411500"/>
            <a:ext cx="510862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ML Algorithms: Neural Networks</a:t>
            </a:r>
            <a:endParaRPr/>
          </a:p>
        </p:txBody>
      </p:sp>
      <p:pic>
        <p:nvPicPr>
          <p:cNvPr id="174" name="Google Shape;174;p35"/>
          <p:cNvPicPr preferRelativeResize="0"/>
          <p:nvPr/>
        </p:nvPicPr>
        <p:blipFill rotWithShape="1">
          <a:blip r:embed="rId3">
            <a:alphaModFix/>
          </a:blip>
          <a:srcRect b="0" l="0" r="0" t="12265"/>
          <a:stretch/>
        </p:blipFill>
        <p:spPr>
          <a:xfrm>
            <a:off x="373875" y="1255638"/>
            <a:ext cx="3569675" cy="32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1175" y="1582875"/>
            <a:ext cx="4828124" cy="23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Project: Algerian Forest Fires</a:t>
            </a:r>
            <a:endParaRPr/>
          </a:p>
        </p:txBody>
      </p:sp>
      <p:sp>
        <p:nvSpPr>
          <p:cNvPr id="181" name="Google Shape;181;p36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How can we predict the likelihood of forest fires given weather observations?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648" y="2123373"/>
            <a:ext cx="2925950" cy="28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6"/>
          <p:cNvPicPr preferRelativeResize="0"/>
          <p:nvPr/>
        </p:nvPicPr>
        <p:blipFill rotWithShape="1">
          <a:blip r:embed="rId4">
            <a:alphaModFix/>
          </a:blip>
          <a:srcRect b="0" l="48607" r="0" t="0"/>
          <a:stretch/>
        </p:blipFill>
        <p:spPr>
          <a:xfrm>
            <a:off x="2033875" y="2125325"/>
            <a:ext cx="1503725" cy="28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7151" y="2277613"/>
            <a:ext cx="4073226" cy="229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6"/>
          <p:cNvSpPr/>
          <p:nvPr/>
        </p:nvSpPr>
        <p:spPr>
          <a:xfrm flipH="1">
            <a:off x="540250" y="1810100"/>
            <a:ext cx="1401300" cy="391200"/>
          </a:xfrm>
          <a:prstGeom prst="wedgeRoundRectCallout">
            <a:avLst>
              <a:gd fmla="val -26323" name="adj1"/>
              <a:gd fmla="val 8417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Sidi Bel-abbes</a:t>
            </a:r>
            <a:endParaRPr/>
          </a:p>
        </p:txBody>
      </p:sp>
      <p:sp>
        <p:nvSpPr>
          <p:cNvPr id="186" name="Google Shape;186;p36"/>
          <p:cNvSpPr/>
          <p:nvPr/>
        </p:nvSpPr>
        <p:spPr>
          <a:xfrm>
            <a:off x="2367975" y="1764325"/>
            <a:ext cx="1144200" cy="282300"/>
          </a:xfrm>
          <a:prstGeom prst="wedgeRoundRectCallout">
            <a:avLst>
              <a:gd fmla="val -30700" name="adj1"/>
              <a:gd fmla="val 8332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Bejaia</a:t>
            </a:r>
            <a:endParaRPr/>
          </a:p>
        </p:txBody>
      </p:sp>
      <p:sp>
        <p:nvSpPr>
          <p:cNvPr id="187" name="Google Shape;187;p36"/>
          <p:cNvSpPr txBox="1"/>
          <p:nvPr/>
        </p:nvSpPr>
        <p:spPr>
          <a:xfrm>
            <a:off x="7807200" y="1807850"/>
            <a:ext cx="13368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2012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type="title"/>
          </p:nvPr>
        </p:nvSpPr>
        <p:spPr>
          <a:xfrm>
            <a:off x="311700" y="27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</a:t>
            </a:r>
            <a:endParaRPr/>
          </a:p>
        </p:txBody>
      </p:sp>
      <p:sp>
        <p:nvSpPr>
          <p:cNvPr id="193" name="Google Shape;193;p37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Date</a:t>
            </a:r>
            <a:r>
              <a:rPr lang="en" sz="1262">
                <a:solidFill>
                  <a:schemeClr val="dk1"/>
                </a:solidFill>
              </a:rPr>
              <a:t> : (DD/MM/YYYY) Day, month ('june' to 'september'), year (2012) Weather data observations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Temp</a:t>
            </a:r>
            <a:r>
              <a:rPr lang="en" sz="1262">
                <a:solidFill>
                  <a:schemeClr val="dk1"/>
                </a:solidFill>
              </a:rPr>
              <a:t> : temperature noon (temperature max) in Celsius degrees: 22 to 42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RH</a:t>
            </a:r>
            <a:r>
              <a:rPr lang="en" sz="1262">
                <a:solidFill>
                  <a:schemeClr val="dk1"/>
                </a:solidFill>
              </a:rPr>
              <a:t> : Relative Humidity in %: 21 to 90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Ws</a:t>
            </a:r>
            <a:r>
              <a:rPr lang="en" sz="1262">
                <a:solidFill>
                  <a:schemeClr val="dk1"/>
                </a:solidFill>
              </a:rPr>
              <a:t> :Wind speed in km/h: 6 to 29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Rain</a:t>
            </a:r>
            <a:r>
              <a:rPr lang="en" sz="1262">
                <a:solidFill>
                  <a:schemeClr val="dk1"/>
                </a:solidFill>
              </a:rPr>
              <a:t>: total day in mm: 0 to 16.8 FWI Components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Fine Fuel Moisture Code (FFMC)</a:t>
            </a:r>
            <a:r>
              <a:rPr lang="en" sz="1262">
                <a:solidFill>
                  <a:schemeClr val="dk1"/>
                </a:solidFill>
              </a:rPr>
              <a:t> index from the FWI system: 28.6 to 92.5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Duff Moisture Code (DMC)</a:t>
            </a:r>
            <a:r>
              <a:rPr lang="en" sz="1262">
                <a:solidFill>
                  <a:schemeClr val="dk1"/>
                </a:solidFill>
              </a:rPr>
              <a:t> index from the FWI system: 1.1 to 65.9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Drought Code (DC)</a:t>
            </a:r>
            <a:r>
              <a:rPr lang="en" sz="1262">
                <a:solidFill>
                  <a:schemeClr val="dk1"/>
                </a:solidFill>
              </a:rPr>
              <a:t> index from the FWI system: 7 to 220.4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Initial Spread Index (ISI)</a:t>
            </a:r>
            <a:r>
              <a:rPr lang="en" sz="1262">
                <a:solidFill>
                  <a:schemeClr val="dk1"/>
                </a:solidFill>
              </a:rPr>
              <a:t> index from the FWI system: 0 to 18.5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Buildup Index (BUI)</a:t>
            </a:r>
            <a:r>
              <a:rPr lang="en" sz="1262">
                <a:solidFill>
                  <a:schemeClr val="dk1"/>
                </a:solidFill>
              </a:rPr>
              <a:t> index from the FWI system: 1.1 to 68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Fire Weather Index (FWI)</a:t>
            </a:r>
            <a:r>
              <a:rPr lang="en" sz="1262">
                <a:solidFill>
                  <a:schemeClr val="dk1"/>
                </a:solidFill>
              </a:rPr>
              <a:t> Index: 0 to 31.1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Classes</a:t>
            </a:r>
            <a:r>
              <a:rPr lang="en" sz="1262">
                <a:solidFill>
                  <a:schemeClr val="dk1"/>
                </a:solidFill>
              </a:rPr>
              <a:t>: two classes, namely Fire and not Fire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6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/>
          <p:nvPr>
            <p:ph type="title"/>
          </p:nvPr>
        </p:nvSpPr>
        <p:spPr>
          <a:xfrm>
            <a:off x="311700" y="27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</a:t>
            </a:r>
            <a:endParaRPr/>
          </a:p>
        </p:txBody>
      </p:sp>
      <p:pic>
        <p:nvPicPr>
          <p:cNvPr id="199" name="Google Shape;1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825" y="843000"/>
            <a:ext cx="6820350" cy="399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 Weather Index</a:t>
            </a:r>
            <a:endParaRPr/>
          </a:p>
        </p:txBody>
      </p:sp>
      <p:pic>
        <p:nvPicPr>
          <p:cNvPr id="205" name="Google Shape;2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750" y="1095275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Colab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0"/>
          <p:cNvSpPr txBox="1"/>
          <p:nvPr>
            <p:ph idx="1" type="body"/>
          </p:nvPr>
        </p:nvSpPr>
        <p:spPr>
          <a:xfrm>
            <a:off x="311700" y="1152475"/>
            <a:ext cx="576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Colab: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https://colab.google/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Default language should be Python3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change to R: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Go to the down arrow next to RAM and Disk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Click on change runtime type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Then select 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Link to notebook to follow along: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https://tinyurl.com/p3mjfdtd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(Need to make a copy if you want to save it)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(Also sent in the discord)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1340" y="2571750"/>
            <a:ext cx="2375572" cy="187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4775" y="510151"/>
            <a:ext cx="3048724" cy="13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Resources!</a:t>
            </a:r>
            <a:endParaRPr/>
          </a:p>
        </p:txBody>
      </p:sp>
      <p:sp>
        <p:nvSpPr>
          <p:cNvPr id="219" name="Google Shape;21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about ML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https://ischoolonline.berkeley.edu/blog/what-is-machine-learning/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ML Course for beginners -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https://tinyurl.com/mvv2b3t2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EDA -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https://towardsdatascience.com/a-gentle-introduction-to-exploratory-data-analysis-f11d843b8184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Seaborn tutorial -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https://www.datacamp.com/tutorial/seaborn-python-tutorial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9885" y="-460152"/>
            <a:ext cx="2470054" cy="22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2"/>
          <p:cNvPicPr preferRelativeResize="0"/>
          <p:nvPr/>
        </p:nvPicPr>
        <p:blipFill rotWithShape="1">
          <a:blip r:embed="rId4">
            <a:alphaModFix/>
          </a:blip>
          <a:srcRect b="18481" l="18608" r="19322" t="19790"/>
          <a:stretch/>
        </p:blipFill>
        <p:spPr>
          <a:xfrm>
            <a:off x="722100" y="990700"/>
            <a:ext cx="3121651" cy="3103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2"/>
          <p:cNvSpPr txBox="1"/>
          <p:nvPr>
            <p:ph idx="2" type="body"/>
          </p:nvPr>
        </p:nvSpPr>
        <p:spPr>
          <a:xfrm>
            <a:off x="4963525" y="466550"/>
            <a:ext cx="37386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3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" sz="3000">
                <a:latin typeface="IBM Plex Sans"/>
                <a:ea typeface="IBM Plex Sans"/>
                <a:cs typeface="IBM Plex Sans"/>
                <a:sym typeface="IBM Plex Sans"/>
              </a:rPr>
              <a:t>Thank you!</a:t>
            </a:r>
            <a:endParaRPr b="1" i="1" sz="3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IG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@data.ucd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FB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facebook.com/data.ucd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Website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davisdsc.com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GitHub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Davis-Data-Science-Club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Discord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discord.gg/zCPRKHdM7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Linktree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linktr.ee/davisdsc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 to notebook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https://colab.research.google.com/drive/1CL73eiIrPtgPvC4XIxQ5no5qMdbiAuCK?usp=sharing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 word examples/ applications of 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</a:t>
            </a:r>
            <a:r>
              <a:rPr lang="en"/>
              <a:t> of 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 of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we’ll cover in part 1 versus part 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colab set 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Pandas library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https://www.kaggle.com/datasets/sudhanshu432/algerian-forest-fires-cleaned-dataset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https://www.kaggle.com/code/sudhanshu432/eda-and-fe-algerian-forest-fires-dataset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https://www.kaggle.com/code/sudhanshu432/algerian-forest-fires-prediction-regressions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we be doing?</a:t>
            </a:r>
            <a:endParaRPr/>
          </a:p>
        </p:txBody>
      </p:sp>
      <p:sp>
        <p:nvSpPr>
          <p:cNvPr id="116" name="Google Shape;116;p26"/>
          <p:cNvSpPr txBox="1"/>
          <p:nvPr>
            <p:ph idx="1" type="body"/>
          </p:nvPr>
        </p:nvSpPr>
        <p:spPr>
          <a:xfrm>
            <a:off x="311700" y="1152475"/>
            <a:ext cx="403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part project workshop!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 1 (Today - 05/01):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Overview of 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Introduction to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 Up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 2 (Week 7 - 5/15):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Modeling - Train and Test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Algorithms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Accuracy</a:t>
            </a:r>
            <a:endParaRPr/>
          </a:p>
        </p:txBody>
      </p:sp>
      <p:pic>
        <p:nvPicPr>
          <p:cNvPr id="117" name="Google Shape;1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25" y="1126375"/>
            <a:ext cx="4494599" cy="2890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Explain what we’ll be doing and why and how - machine </a:t>
            </a:r>
            <a:r>
              <a:rPr lang="en"/>
              <a:t>learning, python, libraries, vectorization, cnn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introduce the project and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00"/>
                </a:highlight>
              </a:rPr>
              <a:t>clean/transform data?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EDA &amp; visualizations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23" name="Google Shape;123;p27"/>
          <p:cNvSpPr txBox="1"/>
          <p:nvPr>
            <p:ph idx="1" type="body"/>
          </p:nvPr>
        </p:nvSpPr>
        <p:spPr>
          <a:xfrm>
            <a:off x="311700" y="1152475"/>
            <a:ext cx="525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 and why is it important?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Branch of AI - uses data and algorithms to learn, not </a:t>
            </a:r>
            <a:r>
              <a:rPr lang="en"/>
              <a:t>explicitly</a:t>
            </a:r>
            <a:r>
              <a:rPr lang="en"/>
              <a:t> programmed!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 way to create models to </a:t>
            </a:r>
            <a:r>
              <a:rPr lang="en"/>
              <a:t>analyze</a:t>
            </a:r>
            <a:r>
              <a:rPr lang="en"/>
              <a:t> and assess data 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Steps: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Prepare data/pick an </a:t>
            </a:r>
            <a:r>
              <a:rPr lang="en"/>
              <a:t>algorithm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Train/test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Assess accuracy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Optimize model</a:t>
            </a:r>
            <a:endParaRPr/>
          </a:p>
        </p:txBody>
      </p:sp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200" y="1862539"/>
            <a:ext cx="3261900" cy="199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Main </a:t>
            </a:r>
            <a:r>
              <a:rPr lang="en"/>
              <a:t>Types of 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8"/>
          <p:cNvSpPr txBox="1"/>
          <p:nvPr>
            <p:ph idx="1" type="body"/>
          </p:nvPr>
        </p:nvSpPr>
        <p:spPr>
          <a:xfrm>
            <a:off x="311700" y="1152475"/>
            <a:ext cx="5214000" cy="3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Supervised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Takes input and output of past data to train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Ex) credit card fraud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Unsupervised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Less obvious patterns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Takes input of data, various pieces of </a:t>
            </a:r>
            <a:r>
              <a:rPr lang="en"/>
              <a:t>information</a:t>
            </a:r>
            <a:r>
              <a:rPr lang="en"/>
              <a:t>, without the output to make </a:t>
            </a:r>
            <a:r>
              <a:rPr lang="en"/>
              <a:t>predictions</a:t>
            </a:r>
            <a:r>
              <a:rPr lang="en"/>
              <a:t> or classify patterns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Ex) c</a:t>
            </a:r>
            <a:r>
              <a:rPr lang="en"/>
              <a:t>reating customer groups based on purchase behavior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Reinforcement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 similar to how humans learn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Reward and punishment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Ex) self-driving cars</a:t>
            </a:r>
            <a:endParaRPr/>
          </a:p>
        </p:txBody>
      </p:sp>
      <p:pic>
        <p:nvPicPr>
          <p:cNvPr id="131" name="Google Shape;1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825" y="1138650"/>
            <a:ext cx="3313500" cy="2866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ML </a:t>
            </a:r>
            <a:r>
              <a:rPr lang="en"/>
              <a:t>Algorithms: Overview</a:t>
            </a:r>
            <a:endParaRPr/>
          </a:p>
        </p:txBody>
      </p:sp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275" y="1095450"/>
            <a:ext cx="4815126" cy="37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ML Algorithms</a:t>
            </a:r>
            <a:endParaRPr/>
          </a:p>
        </p:txBody>
      </p:sp>
      <p:pic>
        <p:nvPicPr>
          <p:cNvPr id="143" name="Google Shape;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425" y="1203325"/>
            <a:ext cx="5953125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ML Algorithms: Clustering and Regression</a:t>
            </a:r>
            <a:endParaRPr/>
          </a:p>
        </p:txBody>
      </p:sp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650" y="1826550"/>
            <a:ext cx="3799100" cy="2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1"/>
          <p:cNvPicPr preferRelativeResize="0"/>
          <p:nvPr/>
        </p:nvPicPr>
        <p:blipFill rotWithShape="1">
          <a:blip r:embed="rId4">
            <a:alphaModFix/>
          </a:blip>
          <a:srcRect b="0" l="0" r="0" t="5687"/>
          <a:stretch/>
        </p:blipFill>
        <p:spPr>
          <a:xfrm>
            <a:off x="515275" y="1575375"/>
            <a:ext cx="3799100" cy="2756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ML Algorithms: Decision Trees</a:t>
            </a:r>
            <a:endParaRPr/>
          </a:p>
        </p:txBody>
      </p:sp>
      <p:pic>
        <p:nvPicPr>
          <p:cNvPr id="156" name="Google Shape;1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575" y="1315275"/>
            <a:ext cx="5774051" cy="35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ML Algorithms: Decision Trees</a:t>
            </a:r>
            <a:endParaRPr/>
          </a:p>
        </p:txBody>
      </p:sp>
      <p:pic>
        <p:nvPicPr>
          <p:cNvPr id="162" name="Google Shape;1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550" y="915613"/>
            <a:ext cx="6249499" cy="40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